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87" autoAdjust="0"/>
  </p:normalViewPr>
  <p:slideViewPr>
    <p:cSldViewPr snapToGrid="0">
      <p:cViewPr varScale="1">
        <p:scale>
          <a:sx n="132" d="100"/>
          <a:sy n="132" d="100"/>
        </p:scale>
        <p:origin x="-101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Thank folks for showing up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Go over the fire exits, sodas/water for a 1$ donation to the GARS Scholarship Fund</a:t>
            </a:r>
            <a:endParaRPr sz="1600">
              <a:solidFill>
                <a:srgbClr val="595959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Thank the Elmers for bringing their tools and antenna analyzers</a:t>
            </a:r>
            <a:endParaRPr sz="1600">
              <a:solidFill>
                <a:srgbClr val="595959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Buckle your seat belts as a I have a few slides to go over before we start builing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01b12aad03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01b12aad03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Go over the ½ wave section, the ¼ wave tuning stub, 50-ohm impedance point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By the way there is lots of J-Pole information on WikiPedia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595959"/>
                </a:solidFill>
              </a:rPr>
              <a:t>I’ve never built one but I’ve been told that you can make a 5/8s wave J-Pole for a little more gain</a:t>
            </a:r>
            <a:endParaRPr sz="1600" b="1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1c9275b9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1c9275b9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0000"/>
                </a:solidFill>
              </a:rPr>
              <a:t>We only need this if we are going to use 75-ohm cable AND want the lowest loss</a:t>
            </a:r>
            <a:endParaRPr sz="16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Explain why we would do this</a:t>
            </a:r>
            <a:endParaRPr sz="1600">
              <a:solidFill>
                <a:srgbClr val="595959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FREE coax</a:t>
            </a:r>
            <a:endParaRPr sz="1600">
              <a:solidFill>
                <a:srgbClr val="595959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Lower our losses</a:t>
            </a:r>
            <a:endParaRPr sz="1600">
              <a:solidFill>
                <a:srgbClr val="595959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Char char="●"/>
            </a:pPr>
            <a:r>
              <a:rPr lang="en" sz="1600">
                <a:solidFill>
                  <a:srgbClr val="595959"/>
                </a:solidFill>
              </a:rPr>
              <a:t>We could just take the 1.5 SWR hit as that’s only a 4% loss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22eb8f19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22eb8f19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Go over the bullet points on why we want a 3-4 turn Coax Balun</a:t>
            </a: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1c9275b93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01c9275b93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</a:rPr>
              <a:t>Show-n-Tell; Show/Talk about the Demo Antenna and 2x4 with the dimensions</a:t>
            </a:r>
            <a:endParaRPr sz="1600" b="1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Explain the wire sliders to adjust the top and bottom shorts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Explain the use of my 2x4 so you line up the Window Line so the GAP is centered on a solid section of the window line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Also to leave room at the top and bottom to hang the antenna and secure the 3-turn Coax Balun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fad83557b4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fad83557b4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 hope this is not an eye chart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 link to M0UKD’s website is given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Note the CENTIMETERS to INCHES math is done in BLUE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These markings are on the 2x4</a:t>
            </a:r>
            <a:endParaRPr sz="16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00f5b8979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00f5b8979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Homework:</a:t>
            </a:r>
            <a:endParaRPr sz="1600" b="1"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College level info on ¼ and ½ wave transmission lines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01b12aad0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01b12aad0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What I’ll hope you took away from this Workshop</a:t>
            </a:r>
            <a:endParaRPr sz="15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01b12aad0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01b12aad0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Bait the crowd to build a collinear 2m J-Pole out of copper pipe</a:t>
            </a:r>
            <a:endParaRPr sz="16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fa8230a6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fa8230a6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This presentation will be posted on the GARS website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Don’t worry about writing down much</a:t>
            </a:r>
            <a:endParaRPr sz="16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fad83557b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fad83557b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We are going to focus on the 2m Roll-up J-Pole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My DEMO is for the center NOAA Weather Radio channel (CH 3) because it was too short to make a 2m antenna</a:t>
            </a:r>
            <a:endParaRPr sz="16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ad83557b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fad83557b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Here are some of the websites I used</a:t>
            </a: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f87c5616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f87c5616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On the next slide I’ll use the Times Microwave Calculator to show losses based on coax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I use this site a lot to do cost benefit comparison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Once I set the Frequency and Length I only have to change the Cable type to compare losses.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0f5b8979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0f5b8979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The links to the Times Calculator are for the RG-xx cable, 20’, at 146MHz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595959"/>
                </a:solidFill>
              </a:rPr>
              <a:t>Once I set the Frequency and Length I only have to change the Cable type to compare losses.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f87c5616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f87c5616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595959"/>
                </a:solidFill>
              </a:rPr>
              <a:t>The links to the Times Calculator are for the RG-xx cable, 20’, at 146MHz</a:t>
            </a: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f87c56167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cf87c56167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Don’t go down memory lane with Navy stories...</a:t>
            </a: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1c9275b9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01c9275b9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Speak about the bullet points</a:t>
            </a: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</a:rPr>
              <a:t>Hold up my demo antenna and show the ¼ stub, coax feed point, and ½ wave antenna</a:t>
            </a:r>
            <a:endParaRPr sz="16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en.wikipedia.org/wiki/J-pole_antenna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.belden.com/techdata/EN/8241_techdata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m0ukd.com/calculators/slim-jim-and-j-pole-calculator/" TargetMode="Externa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laboutcircuits.com/textbook/alternating-current/chpt-14/impedance-transformation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allaboutcircuits.com/textbook/alternating-current/chpt-14/standing-waves-and-resonance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0ukd.com/calculators/slim-jim-and-j-pole-calculato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timesmicrowave.com/Calculator" TargetMode="External"/><Relationship Id="rId4" Type="http://schemas.openxmlformats.org/officeDocument/2006/relationships/hyperlink" Target="https://www.google.com/search?q=convert+cm+to+inche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mesmicrowave.com/Calculator?Product=RG-58&amp;RunLength=20&amp;Frequency=14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timesmicrowave.com/Calculator?Product=RG-59&amp;RunLength=20&amp;Frequency=14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mesmicrowave.com/Calculator?Product=RG-59&amp;RunLength=20&amp;Frequency=14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timesmicrowave.com/Calculator?Product=RG-6&amp;RunLength=20&amp;Frequency=146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1837675" y="1370650"/>
            <a:ext cx="5493000" cy="13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Dallas N4DDM</a:t>
            </a:r>
            <a:endParaRPr sz="3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GARS Workshop - November 16, 2021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91"/>
              <a:t>M0UKD’s Slim Jim and J-Pole Calculator</a:t>
            </a:r>
            <a:endParaRPr sz="1991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9500" y="2858150"/>
            <a:ext cx="1905000" cy="19240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922275" y="665075"/>
            <a:ext cx="7319400" cy="330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pic>
        <p:nvPicPr>
          <p:cNvPr id="110" name="Google Shape;11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4913" y="430550"/>
            <a:ext cx="2044121" cy="3847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22450" y="308763"/>
            <a:ext cx="2474343" cy="4325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2"/>
          <p:cNvSpPr txBox="1"/>
          <p:nvPr/>
        </p:nvSpPr>
        <p:spPr>
          <a:xfrm>
            <a:off x="454275" y="4278275"/>
            <a:ext cx="3665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https://en.wikipedia.org/wiki/J-pole_antenna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2"/>
          <p:cNvSpPr txBox="1"/>
          <p:nvPr/>
        </p:nvSpPr>
        <p:spPr>
          <a:xfrm>
            <a:off x="2660425" y="665075"/>
            <a:ext cx="3027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Maybe a future Workshop</a:t>
            </a:r>
            <a:endParaRPr sz="18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I’ve been told that the top section can be a 5/8s wave for a little more gain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  <p:sp>
        <p:nvSpPr>
          <p:cNvPr id="119" name="Google Shape;119;p23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4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The Half Wave Stub - </a:t>
            </a:r>
            <a:r>
              <a:rPr lang="en" b="1">
                <a:solidFill>
                  <a:srgbClr val="FF0000"/>
                </a:solidFill>
              </a:rPr>
              <a:t>We only need this if we are going to use 75-ohm cable</a:t>
            </a:r>
            <a:endParaRPr sz="14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Different Magical Properties</a:t>
            </a:r>
            <a:endParaRPr sz="16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Becomes a 1:1 impedance transformer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Meaning it matches the input impedance to the output impedance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So your 50-ohm radio sees the 50-ohm antenna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(Wavelength / 2 ) x Velocity Factor</a:t>
            </a:r>
            <a:endParaRPr sz="12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We will use the J-Pole calculator but we will use the Vg factor for RG-59 which is 66%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highlight>
                  <a:schemeClr val="lt1"/>
                </a:highlight>
              </a:rPr>
              <a:t>Belden 8241 RG-59/U Velocity Factor 66%</a:t>
            </a:r>
            <a:endParaRPr sz="12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>
                <a:solidFill>
                  <a:schemeClr val="hlink"/>
                </a:solidFill>
                <a:hlinkClick r:id="rId3"/>
              </a:rPr>
              <a:t>https://catalog.belden.com/techdata/EN/8241_techdata.pdf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67.8cm = 26.69291 inches x 9 = 240.23619 inches = 20.0196825 feet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Use an Antenna Analyzer or Vector Network Analyzer to trim your 20+ foot cable</a:t>
            </a:r>
            <a:endParaRPr sz="12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  <p:sp>
        <p:nvSpPr>
          <p:cNvPr id="125" name="Google Shape;125;p24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4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Coax Balun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What is a Coax Balun and why do we want/need one</a:t>
            </a:r>
            <a:endParaRPr sz="16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When you transition from unbalanced to balanced transmission line, current can run down the outer skin of the coax and radiate distorting the radiation pattern of your antenna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Think of a nice beam pattern with great front to back ratio distorted by a vertical run of coax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It can also put unwanted RF in your shack causing RF burns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At 146MHz, 3-4 turns for coax should fix this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It also lets you secure the coax to the base of the antenna so no stress is on the soldered connection.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  <p:sp>
        <p:nvSpPr>
          <p:cNvPr id="131" name="Google Shape;131;p25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4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To facilitate building the antennas I have construction tips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FF0000"/>
                </a:solidFill>
              </a:rPr>
              <a:t>On the demo antenna:</a:t>
            </a:r>
            <a:endParaRPr sz="1200" b="1">
              <a:solidFill>
                <a:srgbClr val="FF0000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" sz="1200" b="1">
                <a:solidFill>
                  <a:srgbClr val="FF0000"/>
                </a:solidFill>
              </a:rPr>
              <a:t>See how to make the top and bottom shorts adjustable.  </a:t>
            </a:r>
            <a:endParaRPr sz="1200" b="1">
              <a:solidFill>
                <a:srgbClr val="FF0000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" sz="1200" b="1">
                <a:solidFill>
                  <a:srgbClr val="FF0000"/>
                </a:solidFill>
              </a:rPr>
              <a:t>This lets you tune the 50-ohm point by moving the bottom short</a:t>
            </a:r>
            <a:endParaRPr sz="1200" b="1">
              <a:solidFill>
                <a:srgbClr val="FF0000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" sz="1200" b="1">
                <a:solidFill>
                  <a:srgbClr val="FF0000"/>
                </a:solidFill>
              </a:rPr>
              <a:t>Moving the top short adjust the antenna length</a:t>
            </a:r>
            <a:endParaRPr sz="12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On the 2x4 note the dimensions show where to mark your Window Line: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Top and bottom shorts  </a:t>
            </a:r>
            <a:r>
              <a:rPr lang="en" sz="1200" b="1">
                <a:solidFill>
                  <a:srgbClr val="0000FF"/>
                </a:solidFill>
              </a:rPr>
              <a:t>(Try to center them on a solid section of the Window Line)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50-ohm impedance point </a:t>
            </a:r>
            <a:r>
              <a:rPr lang="en" sz="1200" b="1">
                <a:solidFill>
                  <a:srgbClr val="0000FF"/>
                </a:solidFill>
              </a:rPr>
              <a:t>(Try to center this on an open section of the Window Line)</a:t>
            </a:r>
            <a:endParaRPr sz="120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Gap </a:t>
            </a:r>
            <a:r>
              <a:rPr lang="en" sz="1200" b="1">
                <a:solidFill>
                  <a:srgbClr val="0000FF"/>
                </a:solidFill>
              </a:rPr>
              <a:t>(Try to center this on a solid section of the Window Line OR on a small window)</a:t>
            </a:r>
            <a:endParaRPr sz="1200" b="1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" sz="1200" b="1">
                <a:solidFill>
                  <a:srgbClr val="FF0000"/>
                </a:solidFill>
              </a:rPr>
              <a:t>Leave room at the top and bottom to hang the antenna and mount the 3-turn coax balun</a:t>
            </a:r>
            <a:endParaRPr sz="12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2300" y="170025"/>
            <a:ext cx="2724150" cy="476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5975" y="615025"/>
            <a:ext cx="5036325" cy="4193757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 txBox="1"/>
          <p:nvPr/>
        </p:nvSpPr>
        <p:spPr>
          <a:xfrm>
            <a:off x="4891250" y="3689700"/>
            <a:ext cx="972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FF"/>
                </a:solidFill>
              </a:rPr>
              <a:t>= 1.85 ins</a:t>
            </a:r>
            <a:endParaRPr sz="1000" b="1">
              <a:solidFill>
                <a:srgbClr val="0000FF"/>
              </a:solidFill>
            </a:endParaRPr>
          </a:p>
        </p:txBody>
      </p:sp>
      <p:sp>
        <p:nvSpPr>
          <p:cNvPr id="139" name="Google Shape;139;p26"/>
          <p:cNvSpPr txBox="1"/>
          <p:nvPr/>
        </p:nvSpPr>
        <p:spPr>
          <a:xfrm>
            <a:off x="4906550" y="3956750"/>
            <a:ext cx="941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FF"/>
                </a:solidFill>
                <a:highlight>
                  <a:schemeClr val="lt1"/>
                </a:highlight>
              </a:rPr>
              <a:t>= .83 ins</a:t>
            </a:r>
            <a:endParaRPr sz="1000" b="1">
              <a:solidFill>
                <a:srgbClr val="0000FF"/>
              </a:solidFill>
              <a:highlight>
                <a:schemeClr val="lt1"/>
              </a:highlight>
            </a:endParaRPr>
          </a:p>
        </p:txBody>
      </p:sp>
      <p:sp>
        <p:nvSpPr>
          <p:cNvPr id="140" name="Google Shape;140;p26"/>
          <p:cNvSpPr txBox="1"/>
          <p:nvPr/>
        </p:nvSpPr>
        <p:spPr>
          <a:xfrm>
            <a:off x="4906550" y="2846600"/>
            <a:ext cx="941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FF"/>
                </a:solidFill>
              </a:rPr>
              <a:t>= 56.61 ins</a:t>
            </a:r>
            <a:endParaRPr sz="1000" b="1">
              <a:solidFill>
                <a:srgbClr val="0000FF"/>
              </a:solidFill>
            </a:endParaRPr>
          </a:p>
        </p:txBody>
      </p:sp>
      <p:sp>
        <p:nvSpPr>
          <p:cNvPr id="141" name="Google Shape;141;p26"/>
          <p:cNvSpPr txBox="1"/>
          <p:nvPr/>
        </p:nvSpPr>
        <p:spPr>
          <a:xfrm>
            <a:off x="4891250" y="3401675"/>
            <a:ext cx="972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0000FF"/>
                </a:solidFill>
              </a:rPr>
              <a:t>= 18.62 ins</a:t>
            </a:r>
            <a:endParaRPr sz="1000" b="1">
              <a:solidFill>
                <a:srgbClr val="0000FF"/>
              </a:solidFill>
            </a:endParaRPr>
          </a:p>
        </p:txBody>
      </p:sp>
      <p:sp>
        <p:nvSpPr>
          <p:cNvPr id="142" name="Google Shape;142;p26"/>
          <p:cNvSpPr txBox="1"/>
          <p:nvPr/>
        </p:nvSpPr>
        <p:spPr>
          <a:xfrm>
            <a:off x="695975" y="170025"/>
            <a:ext cx="6267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 u="sng">
                <a:solidFill>
                  <a:schemeClr val="accent5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https://m0ukd.com/calculators/slim-jim-and-j-pole-calculator/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2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All About Circuits - College level info on ¼ and ½ wave transmission lines</a:t>
            </a:r>
            <a:endParaRPr b="1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Impedance Transformation - Chapter 14 - Transmission lines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>
                <a:solidFill>
                  <a:schemeClr val="hlink"/>
                </a:solidFill>
                <a:hlinkClick r:id="rId3"/>
              </a:rPr>
              <a:t>https://www.allaboutcircuits.com/textbook/alternating-current/chpt-14/impedance-transformation/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>
                <a:solidFill>
                  <a:schemeClr val="hlink"/>
                </a:solidFill>
                <a:hlinkClick r:id="rId4"/>
              </a:rPr>
              <a:t>https://www.allaboutcircuits.com/textbook/alternating-current/chpt-14/standing-waves-and-resonance/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/>
          </a:p>
        </p:txBody>
      </p:sp>
      <p:sp>
        <p:nvSpPr>
          <p:cNvPr id="148" name="Google Shape;148;p27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  <p:sp>
        <p:nvSpPr>
          <p:cNvPr id="154" name="Google Shape;154;p28"/>
          <p:cNvSpPr txBox="1">
            <a:spLocks noGrp="1"/>
          </p:cNvSpPr>
          <p:nvPr>
            <p:ph type="body" idx="1"/>
          </p:nvPr>
        </p:nvSpPr>
        <p:spPr>
          <a:xfrm>
            <a:off x="311700" y="137080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What I’ll hope you took away from this Workshop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When you see a J-Pole antenna you will see and know the parts that make it work</a:t>
            </a:r>
            <a:endParaRPr sz="16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½ wave radiating element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¼ matching network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The 50-ohm impedance point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Balun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Transmission lines can do more than get your signal from your radio to your antenna</a:t>
            </a:r>
            <a:endParaRPr sz="12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Matching networks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Filters</a:t>
            </a:r>
            <a:endParaRPr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>
            <a:spLocks noGrp="1"/>
          </p:cNvSpPr>
          <p:nvPr>
            <p:ph type="body" idx="1"/>
          </p:nvPr>
        </p:nvSpPr>
        <p:spPr>
          <a:xfrm>
            <a:off x="311700" y="137080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How to make your next J-Pole antenna better?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How about making the top section ⅝ wave for more gain?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How about making it out of copper pipe? (also known as a Copper Cactus)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How to add 3dB of, low cost, bi-directional amplification using passive components?</a:t>
            </a:r>
            <a:endParaRPr sz="1200"/>
          </a:p>
          <a:p>
            <a:pPr marL="9144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That’s 3dB gain on transmit and 3dB gain on receive</a:t>
            </a:r>
            <a:endParaRPr sz="1200"/>
          </a:p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Your 5 watt HT would have 10 watts of punch</a:t>
            </a:r>
            <a:endParaRPr sz="1200"/>
          </a:p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Your 50 watt radio would have 100 watts of punch</a:t>
            </a:r>
            <a:endParaRPr sz="1200"/>
          </a:p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How many of y’all would like to build a J-Pole out of copper pipe?</a:t>
            </a:r>
            <a:endParaRPr sz="1200"/>
          </a:p>
          <a:p>
            <a:pPr marL="9144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How many would like to build a </a:t>
            </a:r>
            <a:r>
              <a:rPr lang="en" sz="1200" i="1"/>
              <a:t>collinear</a:t>
            </a:r>
            <a:r>
              <a:rPr lang="en" sz="1200"/>
              <a:t> J-Pole with 3dB more gain?</a:t>
            </a:r>
            <a:endParaRPr sz="1200"/>
          </a:p>
        </p:txBody>
      </p:sp>
      <p:sp>
        <p:nvSpPr>
          <p:cNvPr id="160" name="Google Shape;160;p29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37080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What I’ll touch on for this Workshop</a:t>
            </a:r>
            <a:endParaRPr b="1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Before we start building I would like to teach a few things about Transmission Lines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Transmission lines; balanced (twin lead, window line, ladder line), unbalanced (coax)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Impedance matching using a ¼ wave matching stub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Impedance matching using non-50-ohm ½ wave transmission line 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When life gives you lemons, you make lemonade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Velocity Factor, what it is and how it affects the math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Websites that do the math so you don’t need your slide ruler, calculator, or aspirin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Dallas’ twist to the Roll-up J-Pole that I don’t see anywhere</a:t>
            </a:r>
            <a:endParaRPr sz="1200"/>
          </a:p>
        </p:txBody>
      </p:sp>
      <p:sp>
        <p:nvSpPr>
          <p:cNvPr id="62" name="Google Shape;62;p14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356650"/>
            <a:ext cx="8520600" cy="319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Roll-up J-Poles can be made for other bands</a:t>
            </a:r>
            <a:endParaRPr b="1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70cm 420-450 </a:t>
            </a:r>
            <a:r>
              <a:rPr lang="en" sz="1600" b="1"/>
              <a:t>435MHz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1.25m 219-225  </a:t>
            </a:r>
            <a:r>
              <a:rPr lang="en" sz="1600" b="1"/>
              <a:t>222MHz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 b="1">
                <a:highlight>
                  <a:schemeClr val="accent6"/>
                </a:highlight>
              </a:rPr>
              <a:t>2m 144-148 146MHz</a:t>
            </a:r>
            <a:r>
              <a:rPr lang="en" sz="1600"/>
              <a:t>  </a:t>
            </a:r>
            <a:r>
              <a:rPr lang="en" sz="1600" b="1" i="1">
                <a:solidFill>
                  <a:srgbClr val="0000FF"/>
                </a:solidFill>
              </a:rPr>
              <a:t>What we will be building</a:t>
            </a:r>
            <a:endParaRPr sz="1600" b="1" i="1">
              <a:solidFill>
                <a:srgbClr val="0000FF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6m 50-54 </a:t>
            </a:r>
            <a:r>
              <a:rPr lang="en" sz="1600" b="1"/>
              <a:t>52MHz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10m 28-29.7 </a:t>
            </a:r>
            <a:r>
              <a:rPr lang="en" sz="1600" b="1"/>
              <a:t>28.85MHz</a:t>
            </a:r>
            <a:r>
              <a:rPr lang="en" sz="1600"/>
              <a:t> or just the Tech SSB 28.3-28.5 </a:t>
            </a:r>
            <a:r>
              <a:rPr lang="en" sz="1600" b="1"/>
              <a:t>28.4MHz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12m 15m 17m 20m?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Air Band Frequencies, 118-137MHz, </a:t>
            </a:r>
            <a:r>
              <a:rPr lang="en" sz="1600" b="1"/>
              <a:t>127.5MHz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VHF Marine Band, Ch16 </a:t>
            </a:r>
            <a:r>
              <a:rPr lang="en" sz="1600" b="1"/>
              <a:t>156.800MHz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>
                <a:highlight>
                  <a:schemeClr val="accent6"/>
                </a:highlight>
              </a:rPr>
              <a:t>NOAA Weather 7 channels, Ch 3 </a:t>
            </a:r>
            <a:r>
              <a:rPr lang="en" sz="1600" b="1">
                <a:highlight>
                  <a:schemeClr val="accent6"/>
                </a:highlight>
              </a:rPr>
              <a:t>162.475MHz</a:t>
            </a:r>
            <a:r>
              <a:rPr lang="en" sz="1600" b="1"/>
              <a:t> </a:t>
            </a:r>
            <a:r>
              <a:rPr lang="en" sz="1600" b="1" i="1">
                <a:solidFill>
                  <a:srgbClr val="0000FF"/>
                </a:solidFill>
              </a:rPr>
              <a:t>My demo from scrap Window Line</a:t>
            </a: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FRS/GRMS 22 channels, </a:t>
            </a:r>
            <a:r>
              <a:rPr lang="en" sz="1600" b="1"/>
              <a:t>465.1315MHz</a:t>
            </a:r>
            <a:endParaRPr sz="1600"/>
          </a:p>
        </p:txBody>
      </p:sp>
      <p:sp>
        <p:nvSpPr>
          <p:cNvPr id="68" name="Google Shape;68;p15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Websites used for  most of our heavy math skills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M0UKD’s Slim Jim and J Pole Calculator</a:t>
            </a:r>
            <a:endParaRPr sz="1600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 u="sng">
                <a:solidFill>
                  <a:schemeClr val="hlink"/>
                </a:solidFill>
                <a:hlinkClick r:id="rId3"/>
              </a:rPr>
              <a:t>https://m0ukd.com/calculators/slim-jim-and-j-pole-calculator/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Google; convert cm to inches</a:t>
            </a:r>
            <a:endParaRPr sz="1600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 u="sng">
                <a:solidFill>
                  <a:schemeClr val="hlink"/>
                </a:solidFill>
                <a:hlinkClick r:id="rId4"/>
              </a:rPr>
              <a:t>https://www.google.com/search?q=convert+cm+to+inches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Times Microwave - Coax Cable Loss Calculator</a:t>
            </a:r>
            <a:endParaRPr sz="1600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 u="sng">
                <a:solidFill>
                  <a:schemeClr val="hlink"/>
                </a:solidFill>
                <a:hlinkClick r:id="rId5"/>
              </a:rPr>
              <a:t>https://www.timesmicrowave.com/Calculator</a:t>
            </a:r>
            <a:r>
              <a:rPr lang="en" sz="1600"/>
              <a:t>?</a:t>
            </a:r>
            <a:endParaRPr sz="1600"/>
          </a:p>
        </p:txBody>
      </p:sp>
      <p:sp>
        <p:nvSpPr>
          <p:cNvPr id="74" name="Google Shape;74;p16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23875" y="13706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</a:rPr>
              <a:t>Times Microwave Systems - Coaxial Cable Attenuation Calculator</a:t>
            </a:r>
            <a:endParaRPr sz="16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On the next slide I’ll use the Times Microwave Calculator to show losses based on coax</a:t>
            </a:r>
            <a:endParaRPr sz="1600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Set the cable type; RG-6, RG-59, RG-58, RG-8x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Set the frequency to 146 MHz...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Plug in the cable length in feet, 20 feet for this antenna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Calculate and compare the results with other cables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Know your losses before you part with your time and money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Every gain on an antenna system is a </a:t>
            </a:r>
            <a:r>
              <a:rPr lang="en" sz="1600" b="1" i="1"/>
              <a:t>two-fer</a:t>
            </a:r>
            <a:endParaRPr sz="1600" b="1" i="1"/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Less loss on transmit AND Less loss on receive</a:t>
            </a:r>
            <a:endParaRPr sz="2100"/>
          </a:p>
        </p:txBody>
      </p:sp>
      <p:sp>
        <p:nvSpPr>
          <p:cNvPr id="80" name="Google Shape;80;p17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</a:rPr>
              <a:t>50-ohm vs 75-ohm cable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Times Microwave Systems - </a:t>
            </a:r>
            <a:r>
              <a:rPr lang="en" sz="1587"/>
              <a:t>Coaxial Cable Attenuation &amp; Power Handling Calculator</a:t>
            </a:r>
            <a:endParaRPr sz="1587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RG-58 </a:t>
            </a:r>
            <a:r>
              <a:rPr lang="en" sz="1200" b="1">
                <a:solidFill>
                  <a:srgbClr val="0000FF"/>
                </a:solidFill>
              </a:rPr>
              <a:t>50-ohm</a:t>
            </a:r>
            <a:r>
              <a:rPr lang="en" sz="1200"/>
              <a:t> 20 feet at 146MHz</a:t>
            </a:r>
            <a:endParaRPr sz="1200"/>
          </a:p>
          <a:p>
            <a:pPr marL="914400" lvl="1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Cable Vg 66.0%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Cable loss </a:t>
            </a:r>
            <a:r>
              <a:rPr lang="en" sz="1200">
                <a:solidFill>
                  <a:srgbClr val="0000FF"/>
                </a:solidFill>
              </a:rPr>
              <a:t>5.5dB/100ft</a:t>
            </a:r>
            <a:r>
              <a:rPr lang="en" sz="1200"/>
              <a:t> - Max Cable Assembly Insertion Loss </a:t>
            </a:r>
            <a:r>
              <a:rPr lang="en" sz="1200">
                <a:solidFill>
                  <a:srgbClr val="FF0000"/>
                </a:solidFill>
              </a:rPr>
              <a:t>1.2dB</a:t>
            </a:r>
            <a:endParaRPr sz="12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 u="sng">
                <a:solidFill>
                  <a:schemeClr val="hlink"/>
                </a:solidFill>
                <a:hlinkClick r:id="rId3"/>
              </a:rPr>
              <a:t>https://www.timesmicrowave.com/Calculator?Product=RG-58&amp;RunLength=20&amp;Frequency=146</a:t>
            </a:r>
            <a:endParaRPr sz="12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RG-59 </a:t>
            </a:r>
            <a:r>
              <a:rPr lang="en" sz="1200" b="1">
                <a:solidFill>
                  <a:srgbClr val="0000FF"/>
                </a:solidFill>
              </a:rPr>
              <a:t>75-ohm</a:t>
            </a:r>
            <a:r>
              <a:rPr lang="en" sz="1200"/>
              <a:t> 20 feet at 146MHz</a:t>
            </a:r>
            <a:endParaRPr sz="1200"/>
          </a:p>
          <a:p>
            <a:pPr marL="914400" lvl="1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Cable Vg 66.0%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Cable loss </a:t>
            </a:r>
            <a:r>
              <a:rPr lang="en" sz="1200">
                <a:solidFill>
                  <a:srgbClr val="0000FF"/>
                </a:solidFill>
              </a:rPr>
              <a:t>4.1dB/100ft</a:t>
            </a:r>
            <a:r>
              <a:rPr lang="en" sz="1200"/>
              <a:t> - Max Cable Assembly Insertion Loss </a:t>
            </a:r>
            <a:r>
              <a:rPr lang="en" sz="1200">
                <a:solidFill>
                  <a:srgbClr val="FF0000"/>
                </a:solidFill>
              </a:rPr>
              <a:t>0.9dB</a:t>
            </a:r>
            <a:endParaRPr sz="12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https://www.timesmicrowave.com/Calculator?Product=RG-59&amp;RunLength=20&amp;Frequency=146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/>
          </a:p>
        </p:txBody>
      </p:sp>
      <p:sp>
        <p:nvSpPr>
          <p:cNvPr id="86" name="Google Shape;86;p18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en" sz="4523" b="1">
                <a:solidFill>
                  <a:schemeClr val="dk1"/>
                </a:solidFill>
              </a:rPr>
              <a:t>50-ohm vs 75-ohm cable</a:t>
            </a:r>
            <a:endParaRPr sz="4523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000"/>
              <a:t>Times Microwave Systems - Coaxial Cable Attenuation &amp; Power Handling Calculator</a:t>
            </a:r>
            <a:endParaRPr sz="400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RG-8X </a:t>
            </a:r>
            <a:r>
              <a:rPr lang="en" sz="3000" b="1">
                <a:solidFill>
                  <a:srgbClr val="0000FF"/>
                </a:solidFill>
              </a:rPr>
              <a:t>50-ohm</a:t>
            </a:r>
            <a:r>
              <a:rPr lang="en" sz="3000"/>
              <a:t> 20 feet at 146MHz </a:t>
            </a:r>
            <a:endParaRPr sz="3000"/>
          </a:p>
          <a:p>
            <a:pPr marL="914400" lvl="1" indent="-304800" algn="l" rtl="0">
              <a:spcBef>
                <a:spcPts val="1200"/>
              </a:spcBef>
              <a:spcAft>
                <a:spcPts val="0"/>
              </a:spcAft>
              <a:buSzPct val="100000"/>
              <a:buChar char="○"/>
            </a:pPr>
            <a:r>
              <a:rPr lang="en" sz="3000"/>
              <a:t>Cable Vg 66.0%</a:t>
            </a:r>
            <a:endParaRPr sz="30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3000"/>
              <a:t>Cable loss </a:t>
            </a:r>
            <a:r>
              <a:rPr lang="en" sz="3000">
                <a:solidFill>
                  <a:srgbClr val="0000FF"/>
                </a:solidFill>
              </a:rPr>
              <a:t>4.5dB/100ft</a:t>
            </a:r>
            <a:r>
              <a:rPr lang="en" sz="3000"/>
              <a:t> - Max Cable Assembly Insertion Loss </a:t>
            </a:r>
            <a:r>
              <a:rPr lang="en" sz="3000">
                <a:solidFill>
                  <a:srgbClr val="FF0000"/>
                </a:solidFill>
              </a:rPr>
              <a:t>1.0dB</a:t>
            </a:r>
            <a:endParaRPr sz="30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30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https://www.timesmicrowave.com/Calculator?Product=RG-59&amp;RunLength=20&amp;Frequency=146</a:t>
            </a:r>
            <a:endParaRPr sz="3000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RG-6 </a:t>
            </a:r>
            <a:r>
              <a:rPr lang="en" sz="3000" b="1">
                <a:solidFill>
                  <a:srgbClr val="0000FF"/>
                </a:solidFill>
              </a:rPr>
              <a:t>75-ohm</a:t>
            </a:r>
            <a:r>
              <a:rPr lang="en" sz="3000" b="1"/>
              <a:t> </a:t>
            </a:r>
            <a:r>
              <a:rPr lang="en" sz="3000"/>
              <a:t>20 feet at 146MHz</a:t>
            </a:r>
            <a:endParaRPr sz="3000"/>
          </a:p>
          <a:p>
            <a:pPr marL="914400" lvl="1" indent="-304800" algn="l" rtl="0">
              <a:spcBef>
                <a:spcPts val="1200"/>
              </a:spcBef>
              <a:spcAft>
                <a:spcPts val="0"/>
              </a:spcAft>
              <a:buSzPct val="100000"/>
              <a:buChar char="○"/>
            </a:pPr>
            <a:r>
              <a:rPr lang="en" sz="3000"/>
              <a:t>Cable Vg 66.0%</a:t>
            </a:r>
            <a:endParaRPr sz="30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3000"/>
              <a:t>Cable loss </a:t>
            </a:r>
            <a:r>
              <a:rPr lang="en" sz="3000">
                <a:solidFill>
                  <a:srgbClr val="0000FF"/>
                </a:solidFill>
              </a:rPr>
              <a:t>3.3dB/100ft</a:t>
            </a:r>
            <a:r>
              <a:rPr lang="en" sz="3000"/>
              <a:t> - Max Cable Assembly Insertion Loss </a:t>
            </a:r>
            <a:r>
              <a:rPr lang="en" sz="3000">
                <a:solidFill>
                  <a:srgbClr val="FF0000"/>
                </a:solidFill>
              </a:rPr>
              <a:t>0.7dB</a:t>
            </a:r>
            <a:endParaRPr sz="30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0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https://www.timesmicrowave.com/Calculator?Product=RG-6&amp;RunLength=20&amp;Frequency=146</a:t>
            </a:r>
            <a:endParaRPr sz="3000"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sp>
        <p:nvSpPr>
          <p:cNvPr id="92" name="Google Shape;92;p19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85206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FF"/>
                </a:solidFill>
              </a:rPr>
              <a:t>WHAT!!!  75-ohm cable has less loss than 50-ohm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/>
              <a:t>The story I heard was the Navy wanted the best coax…  </a:t>
            </a:r>
            <a:endParaRPr sz="12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Coax is a compromise, you can get low loss OR high power, not BOTH… 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35-ohm cable can handle more power but doesn’t like high SWR...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75-ohm cable has less loss, that’s why the cable TV industry uses it...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50-ohm is somewhere in the middle…  </a:t>
            </a:r>
            <a:endParaRPr sz="120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sp>
        <p:nvSpPr>
          <p:cNvPr id="98" name="Google Shape;98;p20"/>
          <p:cNvSpPr txBox="1">
            <a:spLocks noGrp="1"/>
          </p:cNvSpPr>
          <p:nvPr>
            <p:ph type="ctrTitle" idx="4294967295"/>
          </p:nvPr>
        </p:nvSpPr>
        <p:spPr>
          <a:xfrm>
            <a:off x="1837675" y="447850"/>
            <a:ext cx="5493000" cy="9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2m Roll-up J-Pole</a:t>
            </a:r>
            <a:endParaRPr sz="4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370650"/>
            <a:ext cx="5598000" cy="31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The Quarter Wave Stub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Magical Properties</a:t>
            </a:r>
            <a:endParaRPr sz="1600"/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The short at the bottom reflects as an open at the top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Easy to visualize as we can see the short and the open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What’s hard to visualize is that at some point between the open and short there is a 50-ohm impedance point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The J-Pole calculator does the math to find that 50-ohm impedance point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In this case it is used to match the coax impedance to the open end of the ½ wave antenna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This is just like using a balun to match 50-ohm cable to the end of a EFHW HF antenna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pic>
        <p:nvPicPr>
          <p:cNvPr id="104" name="Google Shape;10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8823" y="1370648"/>
            <a:ext cx="1699094" cy="319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1720</Words>
  <Application>Microsoft Office PowerPoint</Application>
  <PresentationFormat>On-screen Show (16:9)</PresentationFormat>
  <Paragraphs>193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Simple Light</vt:lpstr>
      <vt:lpstr>2m Roll-up J-Pole</vt:lpstr>
      <vt:lpstr>2m Roll-up J-Pole</vt:lpstr>
      <vt:lpstr>2m Roll-up J-Pole</vt:lpstr>
      <vt:lpstr>2m Roll-up J-Pole</vt:lpstr>
      <vt:lpstr>2m Roll-up J-Pole</vt:lpstr>
      <vt:lpstr>2m Roll-up J-Pole</vt:lpstr>
      <vt:lpstr>2m Roll-up J-Pole</vt:lpstr>
      <vt:lpstr>2m Roll-up J-Pole</vt:lpstr>
      <vt:lpstr>Slide 9</vt:lpstr>
      <vt:lpstr>Slide 10</vt:lpstr>
      <vt:lpstr>2m Roll-up J-Pole</vt:lpstr>
      <vt:lpstr>2m Roll-up J-Pole</vt:lpstr>
      <vt:lpstr>2m Roll-up J-Pole</vt:lpstr>
      <vt:lpstr>Slide 14</vt:lpstr>
      <vt:lpstr>2m Roll-up J-Pole</vt:lpstr>
      <vt:lpstr>2m Roll-up J-Pole</vt:lpstr>
      <vt:lpstr>2m Roll-up J-Pole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2m Roll-up J-Pole</dc:title>
  <dc:creator>Unauthorized User</dc:creator>
  <cp:lastModifiedBy>Unauthorized User</cp:lastModifiedBy>
  <cp:revision>1</cp:revision>
  <dcterms:modified xsi:type="dcterms:W3CDTF">2021-11-17T13:53:21Z</dcterms:modified>
</cp:coreProperties>
</file>